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6" r:id="rId3"/>
    <p:sldId id="258" r:id="rId4"/>
    <p:sldId id="266" r:id="rId5"/>
    <p:sldId id="268" r:id="rId6"/>
    <p:sldId id="264" r:id="rId7"/>
    <p:sldId id="281" r:id="rId8"/>
    <p:sldId id="284" r:id="rId9"/>
    <p:sldId id="289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5465" autoAdjust="0"/>
  </p:normalViewPr>
  <p:slideViewPr>
    <p:cSldViewPr snapToGrid="0">
      <p:cViewPr varScale="1">
        <p:scale>
          <a:sx n="110" d="100"/>
          <a:sy n="110" d="100"/>
        </p:scale>
        <p:origin x="9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рассмотрения дел об административных правонарушениях Министерством финансов </a:t>
            </a:r>
            <a:r>
              <a:rPr lang="sah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 (Я)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вынесено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 постановления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об административных правонарушениях,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86 по отрасли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«Здравоохранение»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368072290688342"/>
          <c:y val="0.18980562846310878"/>
          <c:w val="0.62631927709311674"/>
          <c:h val="0.62033070866141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наложен административный штраф на общую сумму 577,2 тыс. руб.;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legacyWireframe"/>
            </c:spPr>
            <c:extLst>
              <c:ext xmlns:c16="http://schemas.microsoft.com/office/drawing/2014/chart" uri="{C3380CC4-5D6E-409C-BE32-E72D297353CC}">
                <c16:uniqueId val="{00000002-2AC7-499A-99A5-A9DD318EBB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AC7-499A-99A5-A9DD318EB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Постановления об административном правонарушении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6-4C5C-AC68-7FDC05F2E7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постановления по делам об административных правонарушениях с назначением административного наказания в виде предупреждения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legacyWireframe"/>
          </c:spPr>
          <c:invertIfNegative val="0"/>
          <c:dPt>
            <c:idx val="0"/>
            <c:invertIfNegative val="0"/>
            <c:bubble3D val="0"/>
            <c:spPr>
              <a:solidFill>
                <a:srgbClr val="207BA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legacyWireframe"/>
            </c:spPr>
            <c:extLst>
              <c:ext xmlns:c16="http://schemas.microsoft.com/office/drawing/2014/chart" uri="{C3380CC4-5D6E-409C-BE32-E72D297353CC}">
                <c16:uniqueId val="{00000007-04FA-4000-BD76-BAA5E43DE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Постановления об административном правонарушении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6-4C5C-AC68-7FDC05F2E7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постановления о прекращении производства по делу об административном правонарушении (в связи с малозначительностью совершенного административного правонарушения)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6-04FA-4000-BD76-BAA5E43DE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Постановления об административном правонарушении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6-4C5C-AC68-7FDC05F2E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36096"/>
        <c:axId val="62437632"/>
      </c:barChart>
      <c:catAx>
        <c:axId val="624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37632"/>
        <c:crosses val="autoZero"/>
        <c:auto val="1"/>
        <c:lblAlgn val="ctr"/>
        <c:lblOffset val="100"/>
        <c:noMultiLvlLbl val="0"/>
      </c:catAx>
      <c:valAx>
        <c:axId val="624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33272902991564E-3"/>
          <c:y val="0.15033391659375911"/>
          <c:w val="0.33896566100440134"/>
          <c:h val="0.73983668708078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E728B-E8C9-4194-938B-DD31A6B2D2B7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23B3C3-4B9B-4D30-8AA1-EB48E7369581}">
      <dgm:prSet phldrT="[Текст]"/>
      <dgm:spPr/>
      <dgm:t>
        <a:bodyPr/>
        <a:lstStyle/>
        <a:p>
          <a:r>
            <a:rPr lang="ru-RU" dirty="0" smtClean="0"/>
            <a:t>Рассмотрение обращений </a:t>
          </a:r>
        </a:p>
        <a:p>
          <a:r>
            <a:rPr lang="ru-RU" dirty="0" smtClean="0"/>
            <a:t>о согласовании заключения </a:t>
          </a:r>
        </a:p>
        <a:p>
          <a:r>
            <a:rPr lang="ru-RU" dirty="0" smtClean="0"/>
            <a:t>контрактов с единственным поставщиком (исполнителем, подрядчиком</a:t>
          </a:r>
          <a:r>
            <a:rPr lang="ru-RU" dirty="0" smtClean="0"/>
            <a:t>) </a:t>
          </a:r>
        </a:p>
        <a:p>
          <a:r>
            <a:rPr lang="ru-RU" dirty="0" smtClean="0"/>
            <a:t>(Постановление Правительства РФ от 30.06.2020 № 961)</a:t>
          </a:r>
          <a:endParaRPr lang="ru-RU" dirty="0"/>
        </a:p>
      </dgm:t>
    </dgm:pt>
    <dgm:pt modelId="{CFD8A86B-7923-48C6-B710-3F4FD041D425}" type="parTrans" cxnId="{2F84DC92-E99A-4C2D-B65E-FAD43CAF5A79}">
      <dgm:prSet/>
      <dgm:spPr/>
      <dgm:t>
        <a:bodyPr/>
        <a:lstStyle/>
        <a:p>
          <a:endParaRPr lang="ru-RU"/>
        </a:p>
      </dgm:t>
    </dgm:pt>
    <dgm:pt modelId="{141514FC-87B8-4392-B2DB-23FE0170DDDA}" type="sibTrans" cxnId="{2F84DC92-E99A-4C2D-B65E-FAD43CAF5A79}">
      <dgm:prSet/>
      <dgm:spPr/>
      <dgm:t>
        <a:bodyPr/>
        <a:lstStyle/>
        <a:p>
          <a:endParaRPr lang="ru-RU"/>
        </a:p>
      </dgm:t>
    </dgm:pt>
    <dgm:pt modelId="{CA55A327-0237-48B8-B0A7-EECA4669BE93}">
      <dgm:prSet phldrT="[Текст]" custT="1"/>
      <dgm:spPr/>
      <dgm:t>
        <a:bodyPr/>
        <a:lstStyle/>
        <a:p>
          <a:r>
            <a:rPr lang="ru-RU" sz="2200" dirty="0" smtClean="0"/>
            <a:t>согласовано – 38 закупок</a:t>
          </a:r>
        </a:p>
        <a:p>
          <a:endParaRPr lang="ru-RU" sz="2200" dirty="0" smtClean="0"/>
        </a:p>
        <a:p>
          <a:r>
            <a:rPr lang="ru-RU" sz="1800" dirty="0" smtClean="0"/>
            <a:t>Примеч. из них 2 обращения направлены с просрочкой, должностное лицо привлечено к </a:t>
          </a:r>
          <a:r>
            <a:rPr lang="ru-RU" sz="1800" dirty="0" err="1" smtClean="0"/>
            <a:t>админ.ответственности</a:t>
          </a:r>
          <a:r>
            <a:rPr lang="ru-RU" sz="1800" dirty="0" smtClean="0"/>
            <a:t> по ч.1 ст.19.7.2 КоАП РФ</a:t>
          </a:r>
          <a:endParaRPr lang="ru-RU" sz="1800" dirty="0"/>
        </a:p>
      </dgm:t>
    </dgm:pt>
    <dgm:pt modelId="{EE251F1D-91C7-47D1-86B1-433CE2E2587C}" type="parTrans" cxnId="{20298B27-5CFD-424A-959F-CAF1110D23B5}">
      <dgm:prSet/>
      <dgm:spPr/>
      <dgm:t>
        <a:bodyPr/>
        <a:lstStyle/>
        <a:p>
          <a:endParaRPr lang="ru-RU"/>
        </a:p>
      </dgm:t>
    </dgm:pt>
    <dgm:pt modelId="{41F42757-0536-42DD-8901-3C85C0DF1361}" type="sibTrans" cxnId="{20298B27-5CFD-424A-959F-CAF1110D23B5}">
      <dgm:prSet/>
      <dgm:spPr/>
      <dgm:t>
        <a:bodyPr/>
        <a:lstStyle/>
        <a:p>
          <a:endParaRPr lang="ru-RU"/>
        </a:p>
      </dgm:t>
    </dgm:pt>
    <dgm:pt modelId="{3287E0D8-9530-4DC2-BE62-0872C30BAAC8}">
      <dgm:prSet phldrT="[Текст]"/>
      <dgm:spPr/>
      <dgm:t>
        <a:bodyPr/>
        <a:lstStyle/>
        <a:p>
          <a:r>
            <a:rPr lang="ru-RU" dirty="0" smtClean="0"/>
            <a:t>В 2025 году в Министерство финансов РС (Я) поступили уведомления об осуществлении 77 закупок у единственного поставщика (подрядчика, исполнителя) (ч.2 ст.93 44-ФЗ), в том числе заключенные</a:t>
          </a:r>
          <a:endParaRPr lang="ru-RU" dirty="0"/>
        </a:p>
      </dgm:t>
    </dgm:pt>
    <dgm:pt modelId="{2D453597-363D-4BF7-A3F3-51FDFA9B6ED7}" type="parTrans" cxnId="{2E313F20-2A69-4196-B24A-A3E22A7892D6}">
      <dgm:prSet/>
      <dgm:spPr/>
      <dgm:t>
        <a:bodyPr/>
        <a:lstStyle/>
        <a:p>
          <a:endParaRPr lang="ru-RU"/>
        </a:p>
      </dgm:t>
    </dgm:pt>
    <dgm:pt modelId="{664E96B9-8606-448E-A5CD-97B6F77EC6F1}" type="sibTrans" cxnId="{2E313F20-2A69-4196-B24A-A3E22A7892D6}">
      <dgm:prSet/>
      <dgm:spPr/>
      <dgm:t>
        <a:bodyPr/>
        <a:lstStyle/>
        <a:p>
          <a:endParaRPr lang="ru-RU"/>
        </a:p>
      </dgm:t>
    </dgm:pt>
    <dgm:pt modelId="{F8904668-63AA-437D-9726-1F3A11FB7D40}">
      <dgm:prSet phldrT="[Текст]" custT="1"/>
      <dgm:spPr/>
      <dgm:t>
        <a:bodyPr/>
        <a:lstStyle/>
        <a:p>
          <a:r>
            <a:rPr lang="ru-RU" sz="1800" dirty="0" smtClean="0"/>
            <a:t>- на основании пункта 6 части 1 статьи 93 Закона № 44-ФЗ – 4 закупок</a:t>
          </a:r>
        </a:p>
      </dgm:t>
    </dgm:pt>
    <dgm:pt modelId="{0555C24E-A1E4-4B7C-B77C-2C28019E5947}" type="parTrans" cxnId="{60434899-7748-4346-BD9A-45EB53A62544}">
      <dgm:prSet/>
      <dgm:spPr/>
      <dgm:t>
        <a:bodyPr/>
        <a:lstStyle/>
        <a:p>
          <a:endParaRPr lang="ru-RU"/>
        </a:p>
      </dgm:t>
    </dgm:pt>
    <dgm:pt modelId="{CD082E8D-FE7C-41A2-A5BE-AAC370887700}" type="sibTrans" cxnId="{60434899-7748-4346-BD9A-45EB53A62544}">
      <dgm:prSet/>
      <dgm:spPr/>
      <dgm:t>
        <a:bodyPr/>
        <a:lstStyle/>
        <a:p>
          <a:endParaRPr lang="ru-RU"/>
        </a:p>
      </dgm:t>
    </dgm:pt>
    <dgm:pt modelId="{EF3B9BA8-1005-4AEA-A5AC-4EBA7BD205B8}">
      <dgm:prSet phldrT="[Текст]" custT="1"/>
      <dgm:spPr>
        <a:effectLst/>
      </dgm:spPr>
      <dgm:t>
        <a:bodyPr/>
        <a:lstStyle/>
        <a:p>
          <a:r>
            <a:rPr lang="ru-RU" sz="1700" dirty="0" smtClean="0"/>
            <a:t>- на основании пункта 9 части 1 статьи 93 Закона № 44-ФЗ  – 51 закупка.</a:t>
          </a:r>
        </a:p>
        <a:p>
          <a:r>
            <a:rPr lang="ru-RU" sz="1400" dirty="0" smtClean="0"/>
            <a:t>Примеч. Проведена 1 внеплановая, по итогам которой выявлен неверный способ определения исполнителя, должностное лицо привлечено к </a:t>
          </a:r>
          <a:r>
            <a:rPr lang="ru-RU" sz="1400" dirty="0" err="1" smtClean="0"/>
            <a:t>админ.ответственности</a:t>
          </a:r>
          <a:r>
            <a:rPr lang="ru-RU" sz="1400" dirty="0" smtClean="0"/>
            <a:t> по ч.1 7.29 КоАП РФ</a:t>
          </a:r>
        </a:p>
        <a:p>
          <a:endParaRPr lang="ru-RU" sz="1400" dirty="0"/>
        </a:p>
      </dgm:t>
    </dgm:pt>
    <dgm:pt modelId="{3B44F0C0-529A-406E-8A26-734D71FDA8E8}" type="parTrans" cxnId="{8204776E-831C-45E3-95E7-D5429D5FA874}">
      <dgm:prSet/>
      <dgm:spPr/>
      <dgm:t>
        <a:bodyPr/>
        <a:lstStyle/>
        <a:p>
          <a:endParaRPr lang="ru-RU"/>
        </a:p>
      </dgm:t>
    </dgm:pt>
    <dgm:pt modelId="{7FFA88FF-DFF6-4E21-9230-89F253A6471D}" type="sibTrans" cxnId="{8204776E-831C-45E3-95E7-D5429D5FA874}">
      <dgm:prSet/>
      <dgm:spPr/>
      <dgm:t>
        <a:bodyPr/>
        <a:lstStyle/>
        <a:p>
          <a:endParaRPr lang="ru-RU"/>
        </a:p>
      </dgm:t>
    </dgm:pt>
    <dgm:pt modelId="{F73C5ED1-845F-43EF-B160-BB9D3FCA7CDD}">
      <dgm:prSet phldrT="[Текст]" custT="1"/>
      <dgm:spPr/>
      <dgm:t>
        <a:bodyPr/>
        <a:lstStyle/>
        <a:p>
          <a:r>
            <a:rPr lang="ru-RU" sz="1800" dirty="0" smtClean="0"/>
            <a:t>- на основании пункта 6.1 части 1 статьи 93 Закона № 44-ФЗ – 22 закупок</a:t>
          </a:r>
        </a:p>
      </dgm:t>
    </dgm:pt>
    <dgm:pt modelId="{05E416AC-1FA0-4E35-A3E3-213C4F418F07}" type="parTrans" cxnId="{4F96FF3F-C41F-4149-8AA9-829FCC318AC4}">
      <dgm:prSet/>
      <dgm:spPr/>
      <dgm:t>
        <a:bodyPr/>
        <a:lstStyle/>
        <a:p>
          <a:endParaRPr lang="ru-RU"/>
        </a:p>
      </dgm:t>
    </dgm:pt>
    <dgm:pt modelId="{26B2A282-9D24-47FB-A1F7-643CD9CD2C34}" type="sibTrans" cxnId="{4F96FF3F-C41F-4149-8AA9-829FCC318AC4}">
      <dgm:prSet/>
      <dgm:spPr/>
      <dgm:t>
        <a:bodyPr/>
        <a:lstStyle/>
        <a:p>
          <a:endParaRPr lang="ru-RU"/>
        </a:p>
      </dgm:t>
    </dgm:pt>
    <dgm:pt modelId="{04F45A10-ADA9-487B-B153-A2D2B1029A2D}" type="pres">
      <dgm:prSet presAssocID="{D83E728B-E8C9-4194-938B-DD31A6B2D2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15AF3-40BA-4469-AAD5-AA69F56A2B5C}" type="pres">
      <dgm:prSet presAssocID="{7423B3C3-4B9B-4D30-8AA1-EB48E7369581}" presName="compNode" presStyleCnt="0"/>
      <dgm:spPr/>
    </dgm:pt>
    <dgm:pt modelId="{2DCB1E6D-16D1-48B1-A2DC-355E7213C18B}" type="pres">
      <dgm:prSet presAssocID="{7423B3C3-4B9B-4D30-8AA1-EB48E7369581}" presName="aNode" presStyleLbl="bgShp" presStyleIdx="0" presStyleCnt="2"/>
      <dgm:spPr/>
      <dgm:t>
        <a:bodyPr/>
        <a:lstStyle/>
        <a:p>
          <a:endParaRPr lang="ru-RU"/>
        </a:p>
      </dgm:t>
    </dgm:pt>
    <dgm:pt modelId="{3492904E-B572-4C97-B22A-56A379D66D8E}" type="pres">
      <dgm:prSet presAssocID="{7423B3C3-4B9B-4D30-8AA1-EB48E7369581}" presName="textNode" presStyleLbl="bgShp" presStyleIdx="0" presStyleCnt="2"/>
      <dgm:spPr/>
      <dgm:t>
        <a:bodyPr/>
        <a:lstStyle/>
        <a:p>
          <a:endParaRPr lang="ru-RU"/>
        </a:p>
      </dgm:t>
    </dgm:pt>
    <dgm:pt modelId="{E4617100-AB3A-47E9-ADAC-DD3FDCCFECC2}" type="pres">
      <dgm:prSet presAssocID="{7423B3C3-4B9B-4D30-8AA1-EB48E7369581}" presName="compChildNode" presStyleCnt="0"/>
      <dgm:spPr/>
    </dgm:pt>
    <dgm:pt modelId="{3A5DE605-7D66-4E25-8A6B-6EB3B71E6C76}" type="pres">
      <dgm:prSet presAssocID="{7423B3C3-4B9B-4D30-8AA1-EB48E7369581}" presName="theInnerList" presStyleCnt="0"/>
      <dgm:spPr/>
    </dgm:pt>
    <dgm:pt modelId="{D736AAA0-9A8C-4CEE-A03D-3AC7BFE637E7}" type="pres">
      <dgm:prSet presAssocID="{CA55A327-0237-48B8-B0A7-EECA4669BE9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C2181-F9BE-4097-A77A-EBBEADB30913}" type="pres">
      <dgm:prSet presAssocID="{7423B3C3-4B9B-4D30-8AA1-EB48E7369581}" presName="aSpace" presStyleCnt="0"/>
      <dgm:spPr/>
    </dgm:pt>
    <dgm:pt modelId="{C2D5102C-57A2-4808-A7BD-5939AAD35FC8}" type="pres">
      <dgm:prSet presAssocID="{3287E0D8-9530-4DC2-BE62-0872C30BAAC8}" presName="compNode" presStyleCnt="0"/>
      <dgm:spPr/>
    </dgm:pt>
    <dgm:pt modelId="{1E27C89F-35C0-4D0B-9916-99F42DC6C7A9}" type="pres">
      <dgm:prSet presAssocID="{3287E0D8-9530-4DC2-BE62-0872C30BAAC8}" presName="aNode" presStyleLbl="bgShp" presStyleIdx="1" presStyleCnt="2" custLinFactNeighborX="40352" custLinFactNeighborY="1797"/>
      <dgm:spPr/>
      <dgm:t>
        <a:bodyPr/>
        <a:lstStyle/>
        <a:p>
          <a:endParaRPr lang="ru-RU"/>
        </a:p>
      </dgm:t>
    </dgm:pt>
    <dgm:pt modelId="{8AD09786-E479-403F-AF98-FB0002F1EEEF}" type="pres">
      <dgm:prSet presAssocID="{3287E0D8-9530-4DC2-BE62-0872C30BAAC8}" presName="textNode" presStyleLbl="bgShp" presStyleIdx="1" presStyleCnt="2"/>
      <dgm:spPr/>
      <dgm:t>
        <a:bodyPr/>
        <a:lstStyle/>
        <a:p>
          <a:endParaRPr lang="ru-RU"/>
        </a:p>
      </dgm:t>
    </dgm:pt>
    <dgm:pt modelId="{C9BECCC0-E271-47C7-B63F-94D4E3BB4128}" type="pres">
      <dgm:prSet presAssocID="{3287E0D8-9530-4DC2-BE62-0872C30BAAC8}" presName="compChildNode" presStyleCnt="0"/>
      <dgm:spPr/>
    </dgm:pt>
    <dgm:pt modelId="{27C5DA2C-7B0C-42AF-B7E7-92BD310D67D3}" type="pres">
      <dgm:prSet presAssocID="{3287E0D8-9530-4DC2-BE62-0872C30BAAC8}" presName="theInnerList" presStyleCnt="0"/>
      <dgm:spPr/>
    </dgm:pt>
    <dgm:pt modelId="{0CB87750-5A99-43D1-95F9-DD20C95D1BA1}" type="pres">
      <dgm:prSet presAssocID="{F8904668-63AA-437D-9726-1F3A11FB7D40}" presName="childNode" presStyleLbl="node1" presStyleIdx="1" presStyleCnt="4" custScaleY="45874" custLinFactNeighborX="440" custLinFactNeighborY="-19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A7E65-24A0-4F78-8BB1-8C63B08AD22B}" type="pres">
      <dgm:prSet presAssocID="{F8904668-63AA-437D-9726-1F3A11FB7D40}" presName="aSpace2" presStyleCnt="0"/>
      <dgm:spPr/>
    </dgm:pt>
    <dgm:pt modelId="{A741085E-9324-4EB3-8546-379D836BD450}" type="pres">
      <dgm:prSet presAssocID="{F73C5ED1-845F-43EF-B160-BB9D3FCA7CDD}" presName="childNode" presStyleLbl="node1" presStyleIdx="2" presStyleCnt="4" custScaleY="41157" custLinFactNeighborX="440" custLinFactNeighborY="-18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0D70-C1AB-4FEE-B190-033A1C2168FA}" type="pres">
      <dgm:prSet presAssocID="{F73C5ED1-845F-43EF-B160-BB9D3FCA7CDD}" presName="aSpace2" presStyleCnt="0"/>
      <dgm:spPr/>
    </dgm:pt>
    <dgm:pt modelId="{267F8F22-E2D0-4900-8EFD-C496A4AEE69A}" type="pres">
      <dgm:prSet presAssocID="{EF3B9BA8-1005-4AEA-A5AC-4EBA7BD205B8}" presName="childNode" presStyleLbl="node1" presStyleIdx="3" presStyleCnt="4" custScaleY="129217" custLinFactNeighborX="440" custLinFactNeighborY="-6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A78F4-0BB3-4B03-9802-2A146F379120}" type="presOf" srcId="{F8904668-63AA-437D-9726-1F3A11FB7D40}" destId="{0CB87750-5A99-43D1-95F9-DD20C95D1BA1}" srcOrd="0" destOrd="0" presId="urn:microsoft.com/office/officeart/2005/8/layout/lProcess2"/>
    <dgm:cxn modelId="{2E313F20-2A69-4196-B24A-A3E22A7892D6}" srcId="{D83E728B-E8C9-4194-938B-DD31A6B2D2B7}" destId="{3287E0D8-9530-4DC2-BE62-0872C30BAAC8}" srcOrd="1" destOrd="0" parTransId="{2D453597-363D-4BF7-A3F3-51FDFA9B6ED7}" sibTransId="{664E96B9-8606-448E-A5CD-97B6F77EC6F1}"/>
    <dgm:cxn modelId="{FDFA96ED-E850-4545-8DDC-801524670A72}" type="presOf" srcId="{D83E728B-E8C9-4194-938B-DD31A6B2D2B7}" destId="{04F45A10-ADA9-487B-B153-A2D2B1029A2D}" srcOrd="0" destOrd="0" presId="urn:microsoft.com/office/officeart/2005/8/layout/lProcess2"/>
    <dgm:cxn modelId="{60DC19C1-77EE-450F-B0AA-68673315709C}" type="presOf" srcId="{7423B3C3-4B9B-4D30-8AA1-EB48E7369581}" destId="{3492904E-B572-4C97-B22A-56A379D66D8E}" srcOrd="1" destOrd="0" presId="urn:microsoft.com/office/officeart/2005/8/layout/lProcess2"/>
    <dgm:cxn modelId="{858FB3C3-2A4F-4EED-B595-5F7D2F9C09F0}" type="presOf" srcId="{F73C5ED1-845F-43EF-B160-BB9D3FCA7CDD}" destId="{A741085E-9324-4EB3-8546-379D836BD450}" srcOrd="0" destOrd="0" presId="urn:microsoft.com/office/officeart/2005/8/layout/lProcess2"/>
    <dgm:cxn modelId="{4F96FF3F-C41F-4149-8AA9-829FCC318AC4}" srcId="{3287E0D8-9530-4DC2-BE62-0872C30BAAC8}" destId="{F73C5ED1-845F-43EF-B160-BB9D3FCA7CDD}" srcOrd="1" destOrd="0" parTransId="{05E416AC-1FA0-4E35-A3E3-213C4F418F07}" sibTransId="{26B2A282-9D24-47FB-A1F7-643CD9CD2C34}"/>
    <dgm:cxn modelId="{C2D111B6-252E-4F12-A7C7-8FF81FD8D187}" type="presOf" srcId="{7423B3C3-4B9B-4D30-8AA1-EB48E7369581}" destId="{2DCB1E6D-16D1-48B1-A2DC-355E7213C18B}" srcOrd="0" destOrd="0" presId="urn:microsoft.com/office/officeart/2005/8/layout/lProcess2"/>
    <dgm:cxn modelId="{60434899-7748-4346-BD9A-45EB53A62544}" srcId="{3287E0D8-9530-4DC2-BE62-0872C30BAAC8}" destId="{F8904668-63AA-437D-9726-1F3A11FB7D40}" srcOrd="0" destOrd="0" parTransId="{0555C24E-A1E4-4B7C-B77C-2C28019E5947}" sibTransId="{CD082E8D-FE7C-41A2-A5BE-AAC370887700}"/>
    <dgm:cxn modelId="{20298B27-5CFD-424A-959F-CAF1110D23B5}" srcId="{7423B3C3-4B9B-4D30-8AA1-EB48E7369581}" destId="{CA55A327-0237-48B8-B0A7-EECA4669BE93}" srcOrd="0" destOrd="0" parTransId="{EE251F1D-91C7-47D1-86B1-433CE2E2587C}" sibTransId="{41F42757-0536-42DD-8901-3C85C0DF1361}"/>
    <dgm:cxn modelId="{7B8FA493-D075-4B2A-9B22-0D3DE7520D10}" type="presOf" srcId="{CA55A327-0237-48B8-B0A7-EECA4669BE93}" destId="{D736AAA0-9A8C-4CEE-A03D-3AC7BFE637E7}" srcOrd="0" destOrd="0" presId="urn:microsoft.com/office/officeart/2005/8/layout/lProcess2"/>
    <dgm:cxn modelId="{2F84DC92-E99A-4C2D-B65E-FAD43CAF5A79}" srcId="{D83E728B-E8C9-4194-938B-DD31A6B2D2B7}" destId="{7423B3C3-4B9B-4D30-8AA1-EB48E7369581}" srcOrd="0" destOrd="0" parTransId="{CFD8A86B-7923-48C6-B710-3F4FD041D425}" sibTransId="{141514FC-87B8-4392-B2DB-23FE0170DDDA}"/>
    <dgm:cxn modelId="{93FA287C-5ED9-4333-8D6F-0DEE95F124B5}" type="presOf" srcId="{3287E0D8-9530-4DC2-BE62-0872C30BAAC8}" destId="{1E27C89F-35C0-4D0B-9916-99F42DC6C7A9}" srcOrd="0" destOrd="0" presId="urn:microsoft.com/office/officeart/2005/8/layout/lProcess2"/>
    <dgm:cxn modelId="{E82F5ED4-6122-443E-9C22-6C89F3143AA2}" type="presOf" srcId="{EF3B9BA8-1005-4AEA-A5AC-4EBA7BD205B8}" destId="{267F8F22-E2D0-4900-8EFD-C496A4AEE69A}" srcOrd="0" destOrd="0" presId="urn:microsoft.com/office/officeart/2005/8/layout/lProcess2"/>
    <dgm:cxn modelId="{CE7483AE-11BA-4412-9D09-D0C004D08FAF}" type="presOf" srcId="{3287E0D8-9530-4DC2-BE62-0872C30BAAC8}" destId="{8AD09786-E479-403F-AF98-FB0002F1EEEF}" srcOrd="1" destOrd="0" presId="urn:microsoft.com/office/officeart/2005/8/layout/lProcess2"/>
    <dgm:cxn modelId="{8204776E-831C-45E3-95E7-D5429D5FA874}" srcId="{3287E0D8-9530-4DC2-BE62-0872C30BAAC8}" destId="{EF3B9BA8-1005-4AEA-A5AC-4EBA7BD205B8}" srcOrd="2" destOrd="0" parTransId="{3B44F0C0-529A-406E-8A26-734D71FDA8E8}" sibTransId="{7FFA88FF-DFF6-4E21-9230-89F253A6471D}"/>
    <dgm:cxn modelId="{A840321A-ACC2-4056-A9B3-DDBE39590011}" type="presParOf" srcId="{04F45A10-ADA9-487B-B153-A2D2B1029A2D}" destId="{89515AF3-40BA-4469-AAD5-AA69F56A2B5C}" srcOrd="0" destOrd="0" presId="urn:microsoft.com/office/officeart/2005/8/layout/lProcess2"/>
    <dgm:cxn modelId="{07F78016-D58D-48A0-B26C-9E401127ADC5}" type="presParOf" srcId="{89515AF3-40BA-4469-AAD5-AA69F56A2B5C}" destId="{2DCB1E6D-16D1-48B1-A2DC-355E7213C18B}" srcOrd="0" destOrd="0" presId="urn:microsoft.com/office/officeart/2005/8/layout/lProcess2"/>
    <dgm:cxn modelId="{9A984453-EEC0-412A-AB0A-94DBC1441D1F}" type="presParOf" srcId="{89515AF3-40BA-4469-AAD5-AA69F56A2B5C}" destId="{3492904E-B572-4C97-B22A-56A379D66D8E}" srcOrd="1" destOrd="0" presId="urn:microsoft.com/office/officeart/2005/8/layout/lProcess2"/>
    <dgm:cxn modelId="{B8E3991F-4C24-4C39-A6DB-95B469164EB2}" type="presParOf" srcId="{89515AF3-40BA-4469-AAD5-AA69F56A2B5C}" destId="{E4617100-AB3A-47E9-ADAC-DD3FDCCFECC2}" srcOrd="2" destOrd="0" presId="urn:microsoft.com/office/officeart/2005/8/layout/lProcess2"/>
    <dgm:cxn modelId="{F1001DCC-28B0-464D-8B1B-7333454762A5}" type="presParOf" srcId="{E4617100-AB3A-47E9-ADAC-DD3FDCCFECC2}" destId="{3A5DE605-7D66-4E25-8A6B-6EB3B71E6C76}" srcOrd="0" destOrd="0" presId="urn:microsoft.com/office/officeart/2005/8/layout/lProcess2"/>
    <dgm:cxn modelId="{C37E6D67-B16F-4C8D-B327-A6EA403F5CA5}" type="presParOf" srcId="{3A5DE605-7D66-4E25-8A6B-6EB3B71E6C76}" destId="{D736AAA0-9A8C-4CEE-A03D-3AC7BFE637E7}" srcOrd="0" destOrd="0" presId="urn:microsoft.com/office/officeart/2005/8/layout/lProcess2"/>
    <dgm:cxn modelId="{B735E5C0-BBC8-40EA-947A-DADF52A09680}" type="presParOf" srcId="{04F45A10-ADA9-487B-B153-A2D2B1029A2D}" destId="{C66C2181-F9BE-4097-A77A-EBBEADB30913}" srcOrd="1" destOrd="0" presId="urn:microsoft.com/office/officeart/2005/8/layout/lProcess2"/>
    <dgm:cxn modelId="{F4837F46-D99F-49D7-8F3F-F311CFF233D5}" type="presParOf" srcId="{04F45A10-ADA9-487B-B153-A2D2B1029A2D}" destId="{C2D5102C-57A2-4808-A7BD-5939AAD35FC8}" srcOrd="2" destOrd="0" presId="urn:microsoft.com/office/officeart/2005/8/layout/lProcess2"/>
    <dgm:cxn modelId="{D46318A6-DD40-4FF7-8B33-D3F3E3DEF28E}" type="presParOf" srcId="{C2D5102C-57A2-4808-A7BD-5939AAD35FC8}" destId="{1E27C89F-35C0-4D0B-9916-99F42DC6C7A9}" srcOrd="0" destOrd="0" presId="urn:microsoft.com/office/officeart/2005/8/layout/lProcess2"/>
    <dgm:cxn modelId="{E02200A8-538F-4130-BC23-5B78E7CF8F4F}" type="presParOf" srcId="{C2D5102C-57A2-4808-A7BD-5939AAD35FC8}" destId="{8AD09786-E479-403F-AF98-FB0002F1EEEF}" srcOrd="1" destOrd="0" presId="urn:microsoft.com/office/officeart/2005/8/layout/lProcess2"/>
    <dgm:cxn modelId="{2DE7D043-25DC-4E6C-9BAE-E951F57B3330}" type="presParOf" srcId="{C2D5102C-57A2-4808-A7BD-5939AAD35FC8}" destId="{C9BECCC0-E271-47C7-B63F-94D4E3BB4128}" srcOrd="2" destOrd="0" presId="urn:microsoft.com/office/officeart/2005/8/layout/lProcess2"/>
    <dgm:cxn modelId="{CA754B15-554B-47B1-8281-AC549F3F1EFD}" type="presParOf" srcId="{C9BECCC0-E271-47C7-B63F-94D4E3BB4128}" destId="{27C5DA2C-7B0C-42AF-B7E7-92BD310D67D3}" srcOrd="0" destOrd="0" presId="urn:microsoft.com/office/officeart/2005/8/layout/lProcess2"/>
    <dgm:cxn modelId="{85EB3DC7-612A-4813-8B4D-79A1B85A6FF7}" type="presParOf" srcId="{27C5DA2C-7B0C-42AF-B7E7-92BD310D67D3}" destId="{0CB87750-5A99-43D1-95F9-DD20C95D1BA1}" srcOrd="0" destOrd="0" presId="urn:microsoft.com/office/officeart/2005/8/layout/lProcess2"/>
    <dgm:cxn modelId="{7983845B-B772-45B9-8F75-91CAA5990ECA}" type="presParOf" srcId="{27C5DA2C-7B0C-42AF-B7E7-92BD310D67D3}" destId="{719A7E65-24A0-4F78-8BB1-8C63B08AD22B}" srcOrd="1" destOrd="0" presId="urn:microsoft.com/office/officeart/2005/8/layout/lProcess2"/>
    <dgm:cxn modelId="{F70BCEC9-C14E-46F8-813E-678B70BCCE6E}" type="presParOf" srcId="{27C5DA2C-7B0C-42AF-B7E7-92BD310D67D3}" destId="{A741085E-9324-4EB3-8546-379D836BD450}" srcOrd="2" destOrd="0" presId="urn:microsoft.com/office/officeart/2005/8/layout/lProcess2"/>
    <dgm:cxn modelId="{FE0A5D32-3956-4E27-B233-85852E5BB389}" type="presParOf" srcId="{27C5DA2C-7B0C-42AF-B7E7-92BD310D67D3}" destId="{FFA20D70-C1AB-4FEE-B190-033A1C2168FA}" srcOrd="3" destOrd="0" presId="urn:microsoft.com/office/officeart/2005/8/layout/lProcess2"/>
    <dgm:cxn modelId="{5DC1EF1D-3753-473E-863E-01BD5EE8560E}" type="presParOf" srcId="{27C5DA2C-7B0C-42AF-B7E7-92BD310D67D3}" destId="{267F8F22-E2D0-4900-8EFD-C496A4AEE69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DEB73-B115-4423-B322-9945C56A0FF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B466640-6904-41B2-8E79-C4EB9605C4DE}" type="pres">
      <dgm:prSet presAssocID="{A59DEB73-B115-4423-B322-9945C56A0FF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4774E33-3B08-492C-BFBF-4DC643CD1A88}" type="presOf" srcId="{A59DEB73-B115-4423-B322-9945C56A0FF0}" destId="{1B466640-6904-41B2-8E79-C4EB9605C4DE}" srcOrd="0" destOrd="0" presId="urn:microsoft.com/office/officeart/2005/8/layout/cycle8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B1E6D-16D1-48B1-A2DC-355E7213C18B}">
      <dsp:nvSpPr>
        <dsp:cNvPr id="0" name=""/>
        <dsp:cNvSpPr/>
      </dsp:nvSpPr>
      <dsp:spPr>
        <a:xfrm>
          <a:off x="5491" y="0"/>
          <a:ext cx="5282136" cy="5541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Рассмотрение обращений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согласовании заключения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контрактов с единственным поставщиком (исполнителем, подрядчиком</a:t>
          </a:r>
          <a:r>
            <a:rPr lang="ru-RU" sz="1600" kern="1200" dirty="0" smtClean="0"/>
            <a:t>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(Постановление Правительства РФ от 30.06.2020 № 961)</a:t>
          </a:r>
          <a:endParaRPr lang="ru-RU" sz="1600" kern="1200" dirty="0"/>
        </a:p>
      </dsp:txBody>
      <dsp:txXfrm>
        <a:off x="5491" y="0"/>
        <a:ext cx="5282136" cy="1662435"/>
      </dsp:txXfrm>
    </dsp:sp>
    <dsp:sp modelId="{D736AAA0-9A8C-4CEE-A03D-3AC7BFE637E7}">
      <dsp:nvSpPr>
        <dsp:cNvPr id="0" name=""/>
        <dsp:cNvSpPr/>
      </dsp:nvSpPr>
      <dsp:spPr>
        <a:xfrm>
          <a:off x="533704" y="1662435"/>
          <a:ext cx="4225709" cy="3601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согласовано – 38 закупок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Примеч. из них 2 обращения направлены с просрочкой, должностное лицо привлечено к </a:t>
          </a:r>
          <a:r>
            <a:rPr lang="ru-RU" sz="1800" kern="1200" dirty="0" err="1" smtClean="0"/>
            <a:t>админ.ответственности</a:t>
          </a:r>
          <a:r>
            <a:rPr lang="ru-RU" sz="1800" kern="1200" dirty="0" smtClean="0"/>
            <a:t> по ч.1 ст.19.7.2 КоАП РФ</a:t>
          </a:r>
          <a:endParaRPr lang="ru-RU" sz="1800" kern="1200" dirty="0"/>
        </a:p>
      </dsp:txBody>
      <dsp:txXfrm>
        <a:off x="639201" y="1767932"/>
        <a:ext cx="4014715" cy="3390950"/>
      </dsp:txXfrm>
    </dsp:sp>
    <dsp:sp modelId="{1E27C89F-35C0-4D0B-9916-99F42DC6C7A9}">
      <dsp:nvSpPr>
        <dsp:cNvPr id="0" name=""/>
        <dsp:cNvSpPr/>
      </dsp:nvSpPr>
      <dsp:spPr>
        <a:xfrm>
          <a:off x="5689278" y="0"/>
          <a:ext cx="5282136" cy="5541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2025 году в Министерство финансов РС (Я) поступили уведомления об осуществлении 77 закупок у единственного поставщика (подрядчика, исполнителя) (ч.2 ст.93 44-ФЗ), в том числе заключенные</a:t>
          </a:r>
          <a:endParaRPr lang="ru-RU" sz="1600" kern="1200" dirty="0"/>
        </a:p>
      </dsp:txBody>
      <dsp:txXfrm>
        <a:off x="5689278" y="0"/>
        <a:ext cx="5282136" cy="1662435"/>
      </dsp:txXfrm>
    </dsp:sp>
    <dsp:sp modelId="{0CB87750-5A99-43D1-95F9-DD20C95D1BA1}">
      <dsp:nvSpPr>
        <dsp:cNvPr id="0" name=""/>
        <dsp:cNvSpPr/>
      </dsp:nvSpPr>
      <dsp:spPr>
        <a:xfrm>
          <a:off x="6230594" y="1618208"/>
          <a:ext cx="4225709" cy="668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на основании пункта 6 части 1 статьи 93 Закона № 44-ФЗ – 4 закупок</a:t>
          </a:r>
        </a:p>
      </dsp:txBody>
      <dsp:txXfrm>
        <a:off x="6250184" y="1637798"/>
        <a:ext cx="4186529" cy="629669"/>
      </dsp:txXfrm>
    </dsp:sp>
    <dsp:sp modelId="{A741085E-9324-4EB3-8546-379D836BD450}">
      <dsp:nvSpPr>
        <dsp:cNvPr id="0" name=""/>
        <dsp:cNvSpPr/>
      </dsp:nvSpPr>
      <dsp:spPr>
        <a:xfrm>
          <a:off x="6230594" y="2515304"/>
          <a:ext cx="4225709" cy="60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на основании пункта 6.1 части 1 статьи 93 Закона № 44-ФЗ – 22 закупок</a:t>
          </a:r>
        </a:p>
      </dsp:txBody>
      <dsp:txXfrm>
        <a:off x="6248170" y="2532880"/>
        <a:ext cx="4190557" cy="564922"/>
      </dsp:txXfrm>
    </dsp:sp>
    <dsp:sp modelId="{267F8F22-E2D0-4900-8EFD-C496A4AEE69A}">
      <dsp:nvSpPr>
        <dsp:cNvPr id="0" name=""/>
        <dsp:cNvSpPr/>
      </dsp:nvSpPr>
      <dsp:spPr>
        <a:xfrm>
          <a:off x="6230594" y="3235483"/>
          <a:ext cx="4225709" cy="1884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на основании пункта 9 части 1 статьи 93 Закона № 44-ФЗ  – 51 закупка.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Примеч. Проведена 1 внеплановая, по итогам которой выявлен неверный способ определения исполнителя, должностное лицо привлечено к </a:t>
          </a:r>
          <a:r>
            <a:rPr lang="ru-RU" sz="1400" kern="1200" dirty="0" err="1" smtClean="0"/>
            <a:t>админ.ответственности</a:t>
          </a:r>
          <a:r>
            <a:rPr lang="ru-RU" sz="1400" kern="1200" dirty="0" smtClean="0"/>
            <a:t> по ч.1 7.29 КоАП РФ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285775" y="3290664"/>
        <a:ext cx="4115347" cy="1773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0.51447</cdr:x>
      <cdr:y>0.57392</cdr:y>
    </cdr:from>
    <cdr:to>
      <cdr:x>0.59184</cdr:x>
      <cdr:y>0.77789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72458" y="3935976"/>
          <a:ext cx="943295" cy="1398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wordArtVert" wrap="squar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Штраф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D19E5-9CA2-469F-AAE5-C8C0DDF2A649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0B1C4-C42F-419C-A043-3C2D7318A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6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A920-546F-4519-BC84-C8E60F211EC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8E54-9649-4515-BA38-19D42442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4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CFF8-CA32-4A04-9818-FD054EA2AE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CFF8-CA32-4A04-9818-FD054EA2AE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2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4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9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293"/>
            <a:ext cx="10515600" cy="76944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3308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1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3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3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3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2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6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801A-55D5-408F-9FED-30BB3D98E5C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94EA-D6E1-4B51-90D8-1AD703C82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6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FD6B58-9479-42C7-937E-7795DD3466AF}"/>
              </a:ext>
            </a:extLst>
          </p:cNvPr>
          <p:cNvSpPr/>
          <p:nvPr/>
        </p:nvSpPr>
        <p:spPr>
          <a:xfrm>
            <a:off x="4" y="-1"/>
            <a:ext cx="12186783" cy="3606269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 23">
            <a:extLst>
              <a:ext uri="{FF2B5EF4-FFF2-40B4-BE49-F238E27FC236}">
                <a16:creationId xmlns:a16="http://schemas.microsoft.com/office/drawing/2014/main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0" y="959277"/>
            <a:ext cx="12192000" cy="3606790"/>
          </a:xfrm>
        </p:spPr>
      </p:pic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83" y="1993132"/>
            <a:ext cx="10515600" cy="1754326"/>
          </a:xfrm>
        </p:spPr>
        <p:txBody>
          <a:bodyPr/>
          <a:lstStyle/>
          <a:p>
            <a:r>
              <a:rPr lang="ru-RU" sz="3600" dirty="0" smtClean="0"/>
              <a:t>Основные нарушения законодательства в сфере закупок в отрасли «Здравоохранение», </a:t>
            </a:r>
            <a:br>
              <a:rPr lang="ru-RU" sz="3600" dirty="0" smtClean="0"/>
            </a:br>
            <a:r>
              <a:rPr lang="ru-RU" sz="3600" dirty="0" smtClean="0"/>
              <a:t>выявляемые контрольным органом в сфере закупок</a:t>
            </a:r>
            <a:endParaRPr lang="ru-RU" sz="3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5A49915-C647-453A-AF57-A1E08E8E46DF}"/>
              </a:ext>
            </a:extLst>
          </p:cNvPr>
          <p:cNvSpPr txBox="1">
            <a:spLocks/>
          </p:cNvSpPr>
          <p:nvPr/>
        </p:nvSpPr>
        <p:spPr>
          <a:xfrm>
            <a:off x="5128532" y="6581001"/>
            <a:ext cx="4216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Якутск 2025 г.</a:t>
            </a:r>
            <a:endParaRPr lang="ru-RU" sz="2000" b="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pic>
        <p:nvPicPr>
          <p:cNvPr id="29" name="Рисунок 2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0875" y="163774"/>
            <a:ext cx="1800000" cy="1800000"/>
          </a:xfrm>
          <a:prstGeom prst="ellipse">
            <a:avLst/>
          </a:prstGeom>
        </p:spPr>
      </p:pic>
      <p:pic>
        <p:nvPicPr>
          <p:cNvPr id="30" name="Рисунок 29" descr="1200px-coat-of-arms-of-sakha-yakutiasvg_resize_w1100_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301" y="163774"/>
            <a:ext cx="1800000" cy="180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5217" y="4573273"/>
            <a:ext cx="6311900" cy="2196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ea typeface="VTB Group Cond Book" panose="020B0506050504020204" pitchFamily="34" charset="-52"/>
                <a:cs typeface="Times New Roman" pitchFamily="18" charset="0"/>
              </a:rPr>
              <a:t>Курчатова Светлана Юрьевна</a:t>
            </a:r>
            <a:endParaRPr lang="ru-RU" sz="2400" dirty="0">
              <a:latin typeface="Times New Roman" pitchFamily="18" charset="0"/>
              <a:ea typeface="VTB Group Cond Book" panose="020B0506050504020204" pitchFamily="34" charset="-52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ea typeface="VTB Group Cond Book" panose="020B0506050504020204" pitchFamily="34" charset="-52"/>
                <a:cs typeface="Times New Roman" pitchFamily="18" charset="0"/>
              </a:rPr>
              <a:t>заместитель руководителя отдела контроля в сфере закупок и в отраслях экономики Департамента бюджетно-финансового контроля Министерства финансов Республики Саха (Якутия) </a:t>
            </a:r>
          </a:p>
        </p:txBody>
      </p:sp>
    </p:spTree>
    <p:extLst>
      <p:ext uri="{BB962C8B-B14F-4D97-AF65-F5344CB8AC3E}">
        <p14:creationId xmlns:p14="http://schemas.microsoft.com/office/powerpoint/2010/main" val="34984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54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059" y="92754"/>
            <a:ext cx="10515600" cy="144009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Министерства финансов Республики Саха (Якутия)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уполномоченного органа по осуществлению контроля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проверкам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«Здравоохранение»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5170" y="3336031"/>
            <a:ext cx="3960778" cy="18178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19 плановых проверок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0479" y="3336031"/>
            <a:ext cx="3805399" cy="18178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48 внеплановых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проверок, </a:t>
            </a:r>
            <a:r>
              <a:rPr lang="ru-RU" sz="2400" dirty="0" smtClean="0">
                <a:solidFill>
                  <a:schemeClr val="tx1"/>
                </a:solidFill>
              </a:rPr>
              <a:t>из </a:t>
            </a:r>
            <a:r>
              <a:rPr lang="ru-RU" sz="2000" dirty="0" smtClean="0">
                <a:solidFill>
                  <a:schemeClr val="tx1"/>
                </a:solidFill>
              </a:rPr>
              <a:t>них 38 по поступившим обращениям о согласовании заключения контракта с ЕП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8357" y="2155312"/>
            <a:ext cx="6156960" cy="739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проведено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проверок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</p:txBody>
      </p:sp>
      <p:cxnSp>
        <p:nvCxnSpPr>
          <p:cNvPr id="11" name="Straight Arrow Connector 552">
            <a:extLst>
              <a:ext uri="{FF2B5EF4-FFF2-40B4-BE49-F238E27FC236}">
                <a16:creationId xmlns:a16="http://schemas.microsoft.com/office/drawing/2014/main" id="{0B29A5C0-D93C-4DF3-8682-16B818871588}"/>
              </a:ext>
            </a:extLst>
          </p:cNvPr>
          <p:cNvCxnSpPr>
            <a:cxnSpLocks/>
          </p:cNvCxnSpPr>
          <p:nvPr/>
        </p:nvCxnSpPr>
        <p:spPr>
          <a:xfrm>
            <a:off x="8113226" y="2895139"/>
            <a:ext cx="556953" cy="44089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52">
            <a:extLst>
              <a:ext uri="{FF2B5EF4-FFF2-40B4-BE49-F238E27FC236}">
                <a16:creationId xmlns:a16="http://schemas.microsoft.com/office/drawing/2014/main" id="{0B29A5C0-D93C-4DF3-8682-16B818871588}"/>
              </a:ext>
            </a:extLst>
          </p:cNvPr>
          <p:cNvCxnSpPr>
            <a:cxnSpLocks/>
          </p:cNvCxnSpPr>
          <p:nvPr/>
        </p:nvCxnSpPr>
        <p:spPr>
          <a:xfrm flipH="1">
            <a:off x="3940237" y="2895139"/>
            <a:ext cx="465513" cy="44089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я стрелка влево/вправо 17"/>
          <p:cNvSpPr/>
          <p:nvPr/>
        </p:nvSpPr>
        <p:spPr>
          <a:xfrm>
            <a:off x="5128954" y="3517603"/>
            <a:ext cx="2388524" cy="1454727"/>
          </a:xfrm>
          <a:prstGeom prst="left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Выдано 11 предписаний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8173" y="0"/>
            <a:ext cx="953827" cy="9538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066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2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17108"/>
              </p:ext>
            </p:extLst>
          </p:nvPr>
        </p:nvGraphicFramePr>
        <p:xfrm>
          <a:off x="756460" y="773082"/>
          <a:ext cx="10971415" cy="554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12773" y="0"/>
            <a:ext cx="979227" cy="9792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29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1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и существенные нарушения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 контрактной системе в сфере закупок, выявленные в результате проверок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отрасли «Здравоохранение»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57279"/>
            <a:ext cx="12192000" cy="58007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нарушение части 3 статьи 103 Закона № 44-ФЗ информация и документы о заключении, изменении, исполнении, расторжении контракта, информация и документы о применении мер ответственности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направлены или несвоевременно направлены в реестр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контрактов – 1210 случаев;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части 1 статьи 24 заказчиком выбран неверный способ определения поставщика (подрядчика,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исполнителя) – 34 случая,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закупок у единственного поставщика (подрядчика, исполнителя) по пункту 4 части 1 статьи 93 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№ 44-ФЗ превысил допустимый объем;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дробления закупок, заключенных на основании пункта 4 части 1 статьи 93 Закона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44-ФЗ;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заключении контрактов, заключенных на основании пункта 1 части 1 статьи 93 Закона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44-ФЗ;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заключении контрактов, заключенных на основании пункта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1 статьи 93 Закона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44-ФЗ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заключении контрактов, заключенных на основании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 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статьи 93 Закона № 44-ФЗ;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заказчиком не исполнено в установленный срок обязательное для исполнения предписание об устранении нарушений законодательства РФ о контрактной системе в сфере закупок, вынесенное Министерством финансов РС(Я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5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и существенные нарушения законодательства о контрактной системе в сфере закупок, выявленные в результате проверок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7"/>
            <a:ext cx="12192000" cy="553243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нарушение части 13.1 статьи 34 Закона № 44-ФЗ и условий контрактов нарушены сроки оплаты заказчиком  поставленного товара, выполненной работы, оказанной услуги, отдельных этапов исполнения контракта – 303 случая;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нарушение части 2 статьи 93 Закона № 44-ФЗ заказчиком не направлены либо несвоевременно направлены уведомления о заключении с единственными поставщиками (подрядчиками, исполнителями) в контрольный орган в сфере закупок;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нарушение части 2 статьи 34 и части 1 статьи 95 Закона № 44-ФЗ дополнительным соглашением внесены изменения в существенные условия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контракта – 11 случаев;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нарушение части 1 статьи 34 Закона № 44-ФЗ контракт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на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извещения и/ или заявки участника – 251 случай;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2 статьи 14 Закона № 44-ФЗ, Постановления № 1875 заказчиком не применены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преимущество согласно Постановлению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1875;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нарушение части 11 статьи 34 Закона № 44-ФЗ,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здравоохранения РФ от 18.01.2021 № 15н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заказчиком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применен Типовой контракт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содержит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типового контракта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18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30172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409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14534592"/>
              </p:ext>
            </p:extLst>
          </p:nvPr>
        </p:nvGraphicFramePr>
        <p:xfrm>
          <a:off x="5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687408" y="1523198"/>
            <a:ext cx="1257299" cy="3811604"/>
          </a:xfrm>
          <a:prstGeom prst="rect">
            <a:avLst/>
          </a:prstGeom>
        </p:spPr>
        <p:txBody>
          <a:bodyPr vert="wordArtVert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Предупреждение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" y="2"/>
            <a:ext cx="12191999" cy="49006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дел об административных правонарушениях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4847"/>
              </p:ext>
            </p:extLst>
          </p:nvPr>
        </p:nvGraphicFramePr>
        <p:xfrm>
          <a:off x="2" y="595573"/>
          <a:ext cx="12192001" cy="3035650"/>
        </p:xfrm>
        <a:graphic>
          <a:graphicData uri="http://schemas.openxmlformats.org/drawingml/2006/table">
            <a:tbl>
              <a:tblPr firstRow="1" firstCol="1" bandRow="1"/>
              <a:tblGrid>
                <a:gridCol w="115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штрафа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нарушения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4 ст. 7.30.1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30 000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руб. до 50 000,00 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способа определения поставщика (подрядчика, исполнителя) с нарушением требований, установленных законодательством РФ и иными НПА о контрактной системе в сфере закупок, либо заключение контракта с единственным поставщиком (подрядчиком, исполнителем) в случаях, не предусмотренных законодательством РФ и иными НПА о контрактной системе в сфере закупок, либо заключение контракта с единственным поставщиком (подрядчиком, исполнителем) без согласования с контрольным органом в сфере закупок в случаях, если необходимость такого согласования предусмотрена указанными законодательством и  НПА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5 ст. 7.30.1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Предупреждение или штраф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размере от 3 до 10 тысяч рублей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Нарушение установленных законодательством РФ и иными НПА о контрактной системе в сфере закупок требований к содержанию документов, формируемых (составляемых) при осуществлении закупок, к порядку и сроку размещения информации и документов, за исключением случаев, предусмотренных частями 1, 2 и 9 настоящей статьи, либо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неразмещение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информации и документов в нарушение порядка, установленного законодательством РФ и иными НПА о контрактной системе в сфере закупок, за исключением случаев, предусмотренных частями 1 и 9 настоящей статьи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79097"/>
              </p:ext>
            </p:extLst>
          </p:nvPr>
        </p:nvGraphicFramePr>
        <p:xfrm>
          <a:off x="3" y="3631223"/>
          <a:ext cx="12191998" cy="3226777"/>
        </p:xfrm>
        <a:graphic>
          <a:graphicData uri="http://schemas.openxmlformats.org/drawingml/2006/table">
            <a:tbl>
              <a:tblPr firstRow="1" firstCol="1" bandRow="1"/>
              <a:tblGrid>
                <a:gridCol w="115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ст. 7.30.1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1 % суммы денежных средств, внесенных в качестве ОЗ или ОИК, но не менее 5 и не более 30 тыс. руб.</a:t>
                      </a:r>
                    </a:p>
                    <a:p>
                      <a:pPr algn="just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Нарушение установленных законодательством РФ и иными НПА о контрактной системе в сфере закупок требований к порядку либо сроку возврата денежных средств, внесенных в качестве обеспечения заявки на участие в закупке или обеспечения исполнения контракта, за исключением случая, предусмотренного частью 4 статьи 7.30.6 настоящего Кодекса</a:t>
                      </a: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9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ст.7.30.1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на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должностных лиц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размере от 10 до 20 тысяч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рублей;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Нарушение заказчиком, оператором электронной площадки,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оператором специализированной площадки, кредитной организацией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установленных законодательством РФ и иными НПА о контрактной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системе в сфере закупок требований к порядку либо сроку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размещения информации и документов или направления их для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размещения в реестрах, предусмотренных указанными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законодательством и НПА,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либо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неразмещение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информации и документов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ненаправление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их для размещения в реестрах, предусмотренных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указанными законодательством и НПА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Примеч.в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основном ст.103 44-ФЗ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 ст.7.30.1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в размере от 40 до 60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Осуществление закупок у СМП, СОНКО в объеме менее объема,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предусмотренного законодательством РФ и иными НПА 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контрактной системе в сфере закупок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18150"/>
              </p:ext>
            </p:extLst>
          </p:nvPr>
        </p:nvGraphicFramePr>
        <p:xfrm>
          <a:off x="0" y="639564"/>
          <a:ext cx="12191998" cy="6218436"/>
        </p:xfrm>
        <a:graphic>
          <a:graphicData uri="http://schemas.openxmlformats.org/drawingml/2006/table">
            <a:tbl>
              <a:tblPr firstRow="1" firstCol="1" bandRow="1"/>
              <a:tblGrid>
                <a:gridCol w="94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штрафа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нарушения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ч.1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ст. 7.30.2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штраф на должностных лиц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размере 1 % НМЦК, но не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менее 5 и не более 30 тыс. руб.,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юр. лиц - в размере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1 % НМЦК, но не менее 50 и не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более 200 тыс. руб.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Заключение контракта по результатам определения поставщика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(подрядчика, исполнителя) с нарушением условий, предусмотренных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извещением об осуществлении закупки товаров, работ, услуг для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обеспечения государственных и муниципальных нужд,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приглашением принять участие в определении поставщика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(подрядчика, исполнителя), документацией о закупке либо заявкой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участника закупки (включая предварительное предложение 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поставке товара), с которым заключен контракт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3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ст. 7.30.2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штраф на должностных лиц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размере от 10 до 50 тыс. руб.,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юр. лиц - от 100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300 тысяч рублей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Изменение условий контракта, если возможность изменения таких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условий контракта не предусмотрена законодательством РФ и иными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НПА о контрактной системе в сфере закупок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5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 8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ст. 7.30.2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штраф в размере 1 % цены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контракта (этапа исполнения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контракта, аванса,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предусмотренного контрактом),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 не менее 10 и не более 50 тыс. руб.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срока либо порядка оплаты отдельных этапов исполнения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контракта, поставляемого товара, выполняемой работы (ее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результатов) или оказываемой услуги, в том числе неисполнение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обязанности по обеспечению авансирования, предусмотренного</a:t>
                      </a:r>
                      <a:r>
                        <a:rPr lang="ru-RU" sz="11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контрактом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5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ч.7 ст.19.5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50 000,00 руб.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Невыполнение должностным лицом заказчика, должностным лицом уполномоченного органа, должностным лицом уполномоченного учреждения, членом комиссии по осуществлению закупок, оператором электронной площадки, специализированной организацией в установленный срок законного предписания, требования органа, уполномоченного на осуществление контроля в сфере закупок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40646"/>
                  </a:ext>
                </a:extLst>
              </a:tr>
              <a:tr h="9830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ч.1 ст.19.7.2</a:t>
                      </a: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15 000,00 руб.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Непредставление или несвоевременное представление в орган, уполномоченный на осуществление контроля в сфере закупок товаров, работ, услуг для обеспечения государственных и муниципальных нужд, орган внутреннего государственного (муниципального) финансового контроля информации и документов, если представление таких информации и документов является обязательным в соответствии с законодательством Российской Федерации о контрактной системе в сфере закупок, либо представление заведомо недостоверных информации и документов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8079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" y="2"/>
            <a:ext cx="12191999" cy="596899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дел об административных правонарушениях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22" y="1559293"/>
            <a:ext cx="10915049" cy="2685448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1488</Words>
  <Application>Microsoft Office PowerPoint</Application>
  <PresentationFormat>Широкоэкранный</PresentationFormat>
  <Paragraphs>94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SemiBold</vt:lpstr>
      <vt:lpstr>Calibri</vt:lpstr>
      <vt:lpstr>Oswald Light</vt:lpstr>
      <vt:lpstr>Times New Roman</vt:lpstr>
      <vt:lpstr>VTB Group Cond Book</vt:lpstr>
      <vt:lpstr>Тема Office</vt:lpstr>
      <vt:lpstr>Основные нарушения законодательства в сфере закупок в отрасли «Здравоохранение»,  выявляемые контрольным органом в сфере закупок</vt:lpstr>
      <vt:lpstr>Итоги работы Министерства финансов Республики Саха (Якутия)  как уполномоченного органа по осуществлению контроля  в сфере закупок за 2025 год по проверкам в отрасли «Здравоохранение»</vt:lpstr>
      <vt:lpstr>Презентация PowerPoint</vt:lpstr>
      <vt:lpstr>Частые и существенные нарушения законодательства о контрактной системе в сфере закупок, выявленные в результате проверок в отрасли «Здравоохранение» </vt:lpstr>
      <vt:lpstr>Частые и существенные нарушения законодательства о контрактной системе в сфере закупок, выявленные в результате проверок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Министерства финансов Республики Саха (Якутия)  как уполномоченного органа по осуществлению контроля  в сфере закупок за  I – полугодие 2023 года</dc:title>
  <dc:creator>Полятинская Екатерина Сергеевна</dc:creator>
  <cp:lastModifiedBy>Курчатова Светлана Юрьевна</cp:lastModifiedBy>
  <cp:revision>127</cp:revision>
  <cp:lastPrinted>2026-03-24T00:12:46Z</cp:lastPrinted>
  <dcterms:created xsi:type="dcterms:W3CDTF">2023-11-15T05:50:34Z</dcterms:created>
  <dcterms:modified xsi:type="dcterms:W3CDTF">2026-03-24T01:06:05Z</dcterms:modified>
</cp:coreProperties>
</file>